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200" b="1">
                <a:solidFill>
                  <a:srgbClr val="FFFFFF"/>
                </a:solidFill>
                <a:latin typeface="Calibri"/>
              </a:defRPr>
            </a:pPr>
            <a:r>
              <a:t>Screening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92608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00D2D3"/>
                </a:solidFill>
                <a:latin typeface="Calibri"/>
              </a:defRPr>
            </a:pPr>
            <a:r>
              <a:t>How We Find Disease</a:t>
            </a:r>
            <a:br/>
            <a:r>
              <a:t>Before It Finds You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B95A5"/>
                </a:solidFill>
                <a:latin typeface="Calibri"/>
              </a:defRPr>
            </a:pPr>
            <a:r>
              <a:t>Dr. Anas H. Alzahrani  •  Preventive Medicine &amp; Public Health  •  KAU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FFFFFF"/>
                </a:solidFill>
                <a:latin typeface="Calibri"/>
              </a:defRPr>
            </a:pPr>
            <a:r>
              <a:t>Same Test. Different Populations.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8B95A5"/>
                </a:solidFill>
                <a:latin typeface="Calibri"/>
              </a:defRPr>
            </a:pPr>
            <a:r>
              <a:t>Both use a test with 90% sensitivity, 90% specificity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645920"/>
            <a:ext cx="5303520" cy="457200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645920"/>
            <a:ext cx="5303520" cy="54864"/>
          </a:xfrm>
          <a:prstGeom prst="rect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8288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0E676"/>
                </a:solidFill>
                <a:latin typeface="Calibri"/>
              </a:defRPr>
            </a:pPr>
            <a:r>
              <a:t>Population A: 30% prevalence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2860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8B95A5"/>
                </a:solidFill>
                <a:latin typeface="Calibri"/>
              </a:defRPr>
            </a:pPr>
            <a:r>
              <a:t>1000 people → 300 sick, 700 healthy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92608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Calibri"/>
              </a:defRPr>
            </a:pPr>
            <a:r>
              <a:t>TP = 270  FP = 70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38328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Calibri"/>
              </a:defRPr>
            </a:pPr>
            <a:r>
              <a:t>FN = 30   TN = 630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1148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00E676"/>
                </a:solidFill>
                <a:latin typeface="Calibri"/>
              </a:defRPr>
            </a:pPr>
            <a:r>
              <a:t>PPV = 79%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8463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8B95A5"/>
                </a:solidFill>
                <a:latin typeface="Calibri"/>
              </a:defRPr>
            </a:pPr>
            <a:r>
              <a:t>4 out of 5 positives truly sick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0" y="1645920"/>
            <a:ext cx="5303520" cy="457200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400800" y="1645920"/>
            <a:ext cx="5303520" cy="54864"/>
          </a:xfrm>
          <a:prstGeom prst="rect">
            <a:avLst/>
          </a:prstGeom>
          <a:solidFill>
            <a:srgbClr val="FF4D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858000" y="18288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4D4D"/>
                </a:solidFill>
                <a:latin typeface="Calibri"/>
              </a:defRPr>
            </a:pPr>
            <a:r>
              <a:t>Population B: 1% prevalence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0" y="22860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8B95A5"/>
                </a:solidFill>
                <a:latin typeface="Calibri"/>
              </a:defRPr>
            </a:pPr>
            <a:r>
              <a:t>1000 people → 10 sick, 990 healthy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0" y="292608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Calibri"/>
              </a:defRPr>
            </a:pPr>
            <a:r>
              <a:t>TP = 9     FP = 99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0" y="338328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Calibri"/>
              </a:defRPr>
            </a:pPr>
            <a:r>
              <a:t>FN = 1    TN = 891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0" y="41148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4D4D"/>
                </a:solidFill>
                <a:latin typeface="Calibri"/>
              </a:defRPr>
            </a:pPr>
            <a:r>
              <a:t>PPV = 8%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0" y="48463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F4D4D"/>
                </a:solidFill>
                <a:latin typeface="Calibri"/>
              </a:defRPr>
            </a:pPr>
            <a:r>
              <a:t>92% of positives are FALSE alarms!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" y="62179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Calibri"/>
              </a:defRPr>
            </a:pPr>
            <a:r>
              <a:t>Same test. Same accuracy. Completely different clinical meaning.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48640"/>
            <a:ext cx="1152144" cy="320040"/>
          </a:xfrm>
          <a:prstGeom prst="rect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51560" y="566928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0F172A"/>
                </a:solidFill>
                <a:latin typeface="Calibri"/>
              </a:defRPr>
            </a:pPr>
            <a:r>
              <a:t>EXERCISE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09728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HBV Screening in 400 Patients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10332720" cy="292608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286000"/>
            <a:ext cx="9601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900" b="0">
                <a:solidFill>
                  <a:srgbClr val="FFFFFF"/>
                </a:solidFill>
                <a:latin typeface="Calibri"/>
              </a:defRPr>
            </a:pPr>
            <a:r>
              <a:t>▸  400 patients with repeated blood transfusions → screened with ELISA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926080"/>
            <a:ext cx="9601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900" b="0">
                <a:solidFill>
                  <a:srgbClr val="00D2D3"/>
                </a:solidFill>
                <a:latin typeface="Calibri"/>
              </a:defRPr>
            </a:pPr>
            <a:r>
              <a:t>▸  100 tested positive on screening (25%)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3566160"/>
            <a:ext cx="9601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900" b="0">
                <a:solidFill>
                  <a:srgbClr val="FFFFFF"/>
                </a:solidFill>
                <a:latin typeface="Calibri"/>
              </a:defRPr>
            </a:pPr>
            <a:r>
              <a:t>▸  PCR confirmed: 90 of those 100 truly had HBV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4206240"/>
            <a:ext cx="9601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900" b="0">
                <a:solidFill>
                  <a:srgbClr val="FFFFFF"/>
                </a:solidFill>
                <a:latin typeface="Calibri"/>
              </a:defRPr>
            </a:pPr>
            <a:r>
              <a:t>▸  Of 300 who screened negative: 270 were truly negative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3035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D700"/>
                </a:solidFill>
                <a:latin typeface="Calibri"/>
              </a:defRPr>
            </a:pPr>
            <a:r>
              <a:t>Build the 2×2 table. Calculate everything.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HBV — Results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68880" y="64008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4D4D"/>
                </a:solidFill>
                <a:latin typeface="Calibri"/>
              </a:defRPr>
            </a:pPr>
            <a:r>
              <a:t>Disease +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80560" y="64008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00E676"/>
                </a:solidFill>
                <a:latin typeface="Calibri"/>
              </a:defRPr>
            </a:pPr>
            <a:r>
              <a:t>Disease 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453896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Test +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642616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8B95A5"/>
                </a:solidFill>
                <a:latin typeface="Calibri"/>
              </a:defRPr>
            </a:pPr>
            <a:r>
              <a:t>Test −</a:t>
            </a:r>
          </a:p>
        </p:txBody>
      </p:sp>
      <p:sp>
        <p:nvSpPr>
          <p:cNvPr id="7" name="Rectangle 6"/>
          <p:cNvSpPr/>
          <p:nvPr/>
        </p:nvSpPr>
        <p:spPr>
          <a:xfrm>
            <a:off x="2514600" y="1143000"/>
            <a:ext cx="1920240" cy="109728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606040" y="137160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00E676"/>
                </a:solidFill>
                <a:latin typeface="Calibri"/>
              </a:defRPr>
            </a:pPr>
            <a:r>
              <a:t>TP = 90</a:t>
            </a:r>
          </a:p>
        </p:txBody>
      </p:sp>
      <p:sp>
        <p:nvSpPr>
          <p:cNvPr id="9" name="Rectangle 8"/>
          <p:cNvSpPr/>
          <p:nvPr/>
        </p:nvSpPr>
        <p:spPr>
          <a:xfrm>
            <a:off x="4526280" y="1143000"/>
            <a:ext cx="1920240" cy="109728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617720" y="137160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A502"/>
                </a:solidFill>
                <a:latin typeface="Calibri"/>
              </a:defRPr>
            </a:pPr>
            <a:r>
              <a:t>FP = 10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14600" y="2331720"/>
            <a:ext cx="1920240" cy="109728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06040" y="25603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4D4D"/>
                </a:solidFill>
                <a:latin typeface="Calibri"/>
              </a:defRPr>
            </a:pPr>
            <a:r>
              <a:t>FN = 30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26280" y="2331720"/>
            <a:ext cx="1920240" cy="109728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7720" y="25603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00D2D3"/>
                </a:solidFill>
                <a:latin typeface="Calibri"/>
              </a:defRPr>
            </a:pPr>
            <a:r>
              <a:t>TN = 270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58000" y="914400"/>
            <a:ext cx="4846320" cy="100584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858000" y="914400"/>
            <a:ext cx="73152" cy="1005840"/>
          </a:xfrm>
          <a:prstGeom prst="rect">
            <a:avLst/>
          </a:prstGeom>
          <a:solidFill>
            <a:srgbClr val="FF4D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132320" y="10058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B95A5"/>
                </a:solidFill>
                <a:latin typeface="Calibri"/>
              </a:defRPr>
            </a:pPr>
            <a:r>
              <a:t>Sensitivity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44000" y="96012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4D4D"/>
                </a:solidFill>
                <a:latin typeface="Calibri"/>
              </a:defRPr>
            </a:pPr>
            <a:r>
              <a:t>75%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20" y="146304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8B95A5"/>
                </a:solidFill>
                <a:latin typeface="Calibri"/>
              </a:defRPr>
            </a:pPr>
            <a:r>
              <a:t>Misses 25% of cases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0" y="2194560"/>
            <a:ext cx="4846320" cy="100584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0" y="2194560"/>
            <a:ext cx="73152" cy="1005840"/>
          </a:xfrm>
          <a:prstGeom prst="rect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132320" y="22860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B95A5"/>
                </a:solidFill>
                <a:latin typeface="Calibri"/>
              </a:defRPr>
            </a:pPr>
            <a:r>
              <a:t>Specificity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0" y="224028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E676"/>
                </a:solidFill>
                <a:latin typeface="Calibri"/>
              </a:defRPr>
            </a:pPr>
            <a:r>
              <a:t>96.4%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20" y="274320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8B95A5"/>
                </a:solidFill>
                <a:latin typeface="Calibri"/>
              </a:defRPr>
            </a:pPr>
            <a:r>
              <a:t>Very few false alarms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58000" y="3474720"/>
            <a:ext cx="4846320" cy="100584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858000" y="3474720"/>
            <a:ext cx="73152" cy="1005840"/>
          </a:xfrm>
          <a:prstGeom prst="rect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132320" y="35661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B95A5"/>
                </a:solidFill>
                <a:latin typeface="Calibri"/>
              </a:defRPr>
            </a:pPr>
            <a:r>
              <a:t>PPV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0" y="352044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E676"/>
                </a:solidFill>
                <a:latin typeface="Calibri"/>
              </a:defRPr>
            </a:pPr>
            <a:r>
              <a:t>90%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32320" y="402336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8B95A5"/>
                </a:solidFill>
                <a:latin typeface="Calibri"/>
              </a:defRPr>
            </a:pPr>
            <a:r>
              <a:t>Positive = probably real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858000" y="4754879"/>
            <a:ext cx="4846320" cy="100584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858000" y="4754879"/>
            <a:ext cx="73152" cy="1005840"/>
          </a:xfrm>
          <a:prstGeom prst="rect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132320" y="4846319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B95A5"/>
                </a:solidFill>
                <a:latin typeface="Calibri"/>
              </a:defRPr>
            </a:pPr>
            <a:r>
              <a:t>NPV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144000" y="4800599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E676"/>
                </a:solidFill>
                <a:latin typeface="Calibri"/>
              </a:defRPr>
            </a:pPr>
            <a:r>
              <a:t>90%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132320" y="5303519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8B95A5"/>
                </a:solidFill>
                <a:latin typeface="Calibri"/>
              </a:defRPr>
            </a:pPr>
            <a:r>
              <a:t>Negative = probably clear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858000" y="5760720"/>
            <a:ext cx="4846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Good rule-in test. Poor rule-out test.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48640"/>
            <a:ext cx="1152144" cy="320040"/>
          </a:xfrm>
          <a:prstGeom prst="rect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51560" y="566928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0F172A"/>
                </a:solidFill>
                <a:latin typeface="Calibri"/>
              </a:defRPr>
            </a:pPr>
            <a:r>
              <a:t>EXERCISE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09728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Colon Cancer: A Bad Test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B95A5"/>
                </a:solidFill>
                <a:latin typeface="Calibri"/>
              </a:defRPr>
            </a:pPr>
            <a:r>
              <a:t>200 volunteers, 100 known to have cancer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46888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B95A5"/>
                </a:solidFill>
                <a:latin typeface="Calibri"/>
              </a:defRPr>
            </a:pPr>
            <a:r>
              <a:t>130 tested positive (60 false!), 30 missed</a:t>
            </a:r>
          </a:p>
        </p:txBody>
      </p:sp>
      <p:sp>
        <p:nvSpPr>
          <p:cNvPr id="7" name="Rectangle 6"/>
          <p:cNvSpPr/>
          <p:nvPr/>
        </p:nvSpPr>
        <p:spPr>
          <a:xfrm>
            <a:off x="1097280" y="3200400"/>
            <a:ext cx="1645920" cy="73152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33756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0E676"/>
                </a:solidFill>
                <a:latin typeface="Calibri"/>
              </a:defRPr>
            </a:pPr>
            <a:r>
              <a:t>TP=70</a:t>
            </a:r>
          </a:p>
        </p:txBody>
      </p:sp>
      <p:sp>
        <p:nvSpPr>
          <p:cNvPr id="9" name="Rectangle 8"/>
          <p:cNvSpPr/>
          <p:nvPr/>
        </p:nvSpPr>
        <p:spPr>
          <a:xfrm>
            <a:off x="2926080" y="3200400"/>
            <a:ext cx="1645920" cy="73152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926080" y="333756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A502"/>
                </a:solidFill>
                <a:latin typeface="Calibri"/>
              </a:defRPr>
            </a:pPr>
            <a:r>
              <a:t>FP=60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97280" y="4114800"/>
            <a:ext cx="1645920" cy="73152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425196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4D4D"/>
                </a:solidFill>
                <a:latin typeface="Calibri"/>
              </a:defRPr>
            </a:pPr>
            <a:r>
              <a:t>FN=30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926080" y="4114800"/>
            <a:ext cx="1645920" cy="73152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926080" y="4251960"/>
            <a:ext cx="16459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0D2D3"/>
                </a:solidFill>
                <a:latin typeface="Calibri"/>
              </a:defRPr>
            </a:pPr>
            <a:r>
              <a:t>TN=40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0" y="22860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8B95A5"/>
                </a:solidFill>
                <a:latin typeface="Calibri"/>
              </a:defRPr>
            </a:pPr>
            <a:r>
              <a:t>Sensitivity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0" y="219456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F4D4D"/>
                </a:solidFill>
                <a:latin typeface="Calibri"/>
              </a:defRPr>
            </a:pPr>
            <a:r>
              <a:t>70%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0" y="32004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8B95A5"/>
                </a:solidFill>
                <a:latin typeface="Calibri"/>
              </a:defRPr>
            </a:pPr>
            <a:r>
              <a:t>Specificity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0" y="310896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F4D4D"/>
                </a:solidFill>
                <a:latin typeface="Calibri"/>
              </a:defRPr>
            </a:pPr>
            <a:r>
              <a:t>40%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0" y="41148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8B95A5"/>
                </a:solidFill>
                <a:latin typeface="Calibri"/>
              </a:defRPr>
            </a:pPr>
            <a:r>
              <a:t>PPV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601200" y="402336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F4D4D"/>
                </a:solidFill>
                <a:latin typeface="Calibri"/>
              </a:defRPr>
            </a:pPr>
            <a:r>
              <a:t>54%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0" y="50292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8B95A5"/>
                </a:solidFill>
                <a:latin typeface="Calibri"/>
              </a:defRPr>
            </a:pPr>
            <a:r>
              <a:t>NPV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601200" y="493776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F4D4D"/>
                </a:solidFill>
                <a:latin typeface="Calibri"/>
              </a:defRPr>
            </a:pPr>
            <a:r>
              <a:t>57%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00800" y="5486400"/>
            <a:ext cx="5486400" cy="914400"/>
          </a:xfrm>
          <a:prstGeom prst="rect">
            <a:avLst/>
          </a:prstGeom>
          <a:solidFill>
            <a:srgbClr val="2A15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675120" y="5669280"/>
            <a:ext cx="5029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1">
                <a:solidFill>
                  <a:srgbClr val="FF4D4D"/>
                </a:solidFill>
                <a:latin typeface="Calibri"/>
              </a:defRPr>
            </a:pPr>
            <a:r>
              <a:t>Coin flip! This test would cause more</a:t>
            </a:r>
            <a:br/>
            <a:r>
              <a:t>harm than good in clinical practice.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Calibri"/>
              </a:defRPr>
            </a:pPr>
            <a:r>
              <a:t>Reliability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00D2D3"/>
                </a:solidFill>
                <a:latin typeface="Calibri"/>
              </a:defRPr>
            </a:pPr>
            <a:r>
              <a:t>Does the test give the same answer twice?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103120"/>
            <a:ext cx="5303520" cy="182880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103120"/>
            <a:ext cx="5303520" cy="54864"/>
          </a:xfrm>
          <a:prstGeom prst="rect">
            <a:avLst/>
          </a:prstGeom>
          <a:solidFill>
            <a:srgbClr val="A29B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A29BFE"/>
                </a:solidFill>
                <a:latin typeface="Calibri"/>
              </a:defRPr>
            </a:pPr>
            <a:r>
              <a:t>Intra-observer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834640"/>
            <a:ext cx="4572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FFFFFF"/>
                </a:solidFill>
                <a:latin typeface="Calibri"/>
              </a:defRPr>
            </a:pPr>
            <a:r>
              <a:t>Same person, different days</a:t>
            </a:r>
            <a:br/>
            <a:r>
              <a:t>→ Am I consistent with myself?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2103120"/>
            <a:ext cx="5303520" cy="182880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400800" y="2103120"/>
            <a:ext cx="5303520" cy="54864"/>
          </a:xfrm>
          <a:prstGeom prst="rect">
            <a:avLst/>
          </a:prstGeom>
          <a:solidFill>
            <a:srgbClr val="FFA5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858000" y="22860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A502"/>
                </a:solidFill>
                <a:latin typeface="Calibri"/>
              </a:defRPr>
            </a:pPr>
            <a:r>
              <a:t>Inter-observer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0" y="2834640"/>
            <a:ext cx="4572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FFFFFF"/>
                </a:solidFill>
                <a:latin typeface="Calibri"/>
              </a:defRPr>
            </a:pPr>
            <a:r>
              <a:t>Different people, same patient</a:t>
            </a:r>
            <a:br/>
            <a:r>
              <a:t>→ Do we agree with each other?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28800" y="4572000"/>
            <a:ext cx="8229600" cy="164592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286000" y="475488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00D2D3"/>
                </a:solidFill>
                <a:latin typeface="Calibri"/>
              </a:defRPr>
            </a:pPr>
            <a:r>
              <a:t>% Agreement = (a + d) ÷ Total × 100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0" y="539496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0">
                <a:solidFill>
                  <a:srgbClr val="8B95A5"/>
                </a:solidFill>
                <a:latin typeface="Calibri"/>
              </a:defRPr>
            </a:pPr>
            <a:r>
              <a:t>a = both agree positive    d = both agree negative</a:t>
            </a:r>
            <a:br/>
            <a:r>
              <a:t>b, c = disagreements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457200"/>
            <a:ext cx="1152144" cy="320040"/>
          </a:xfrm>
          <a:prstGeom prst="rect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51560" y="475488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0F172A"/>
                </a:solidFill>
                <a:latin typeface="Calibri"/>
              </a:defRPr>
            </a:pPr>
            <a:r>
              <a:t>EXERCISE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9144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Calibri"/>
              </a:defRPr>
            </a:pPr>
            <a:r>
              <a:t>Cataract Grading: Do 2 Doctors Agree?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6459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8B95A5"/>
                </a:solidFill>
                <a:latin typeface="Calibri"/>
              </a:defRPr>
            </a:pPr>
            <a:r>
              <a:t>78 patients graded 0 to +4 by two ophthalmologists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74720" y="182880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0D2D3"/>
                </a:solidFill>
                <a:latin typeface="Calibri"/>
              </a:defRPr>
            </a:pPr>
            <a: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63440" y="182880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0D2D3"/>
                </a:solidFill>
                <a:latin typeface="Calibri"/>
              </a:defRPr>
            </a:pPr>
            <a:r>
              <a:t>+1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0" y="182880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0D2D3"/>
                </a:solidFill>
                <a:latin typeface="Calibri"/>
              </a:defRPr>
            </a:pPr>
            <a:r>
              <a:t>+2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40880" y="182880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0D2D3"/>
                </a:solidFill>
                <a:latin typeface="Calibri"/>
              </a:defRPr>
            </a:pPr>
            <a:r>
              <a:t>+3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0" y="1828800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0D2D3"/>
                </a:solidFill>
                <a:latin typeface="Calibri"/>
              </a:defRPr>
            </a:pPr>
            <a:r>
              <a:t>+4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00400" y="137160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00D2D3"/>
                </a:solidFill>
                <a:latin typeface="Calibri"/>
              </a:defRPr>
            </a:pPr>
            <a:r>
              <a:t>Ophthalmologist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28800" y="237744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A29BFE"/>
                </a:solidFill>
                <a:latin typeface="Calibri"/>
              </a:defRPr>
            </a:pPr>
            <a:r>
              <a:t>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0" y="301752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A29BFE"/>
                </a:solidFill>
                <a:latin typeface="Calibri"/>
              </a:defRPr>
            </a:pPr>
            <a:r>
              <a:t>+1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28800" y="36576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A29BFE"/>
                </a:solidFill>
                <a:latin typeface="Calibri"/>
              </a:defRPr>
            </a:pPr>
            <a:r>
              <a:t>+2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0" y="429768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A29BFE"/>
                </a:solidFill>
                <a:latin typeface="Calibri"/>
              </a:defRPr>
            </a:pPr>
            <a:r>
              <a:t>+3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28800" y="493776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A29BFE"/>
                </a:solidFill>
                <a:latin typeface="Calibri"/>
              </a:defRPr>
            </a:pPr>
            <a:r>
              <a:t>+4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502152" y="2313432"/>
            <a:ext cx="1133856" cy="585216"/>
          </a:xfrm>
          <a:prstGeom prst="rect">
            <a:avLst/>
          </a:prstGeom>
          <a:solidFill>
            <a:srgbClr val="003D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474720" y="239572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0E676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690872" y="231343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663440" y="239572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879592" y="231343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852160" y="239572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068312" y="231343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040880" y="239572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257032" y="231343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229600" y="239572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0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502152" y="295351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3474720" y="303580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690872" y="2953512"/>
            <a:ext cx="1133856" cy="585216"/>
          </a:xfrm>
          <a:prstGeom prst="rect">
            <a:avLst/>
          </a:prstGeom>
          <a:solidFill>
            <a:srgbClr val="003D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663440" y="303580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0E676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879592" y="295351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852160" y="303580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068312" y="295351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040880" y="303580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257032" y="295351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229600" y="303580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502152" y="359359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3474720" y="367588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690872" y="359359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663440" y="367588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879592" y="3593592"/>
            <a:ext cx="1133856" cy="585216"/>
          </a:xfrm>
          <a:prstGeom prst="rect">
            <a:avLst/>
          </a:prstGeom>
          <a:solidFill>
            <a:srgbClr val="003D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852160" y="367588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0E676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068312" y="359359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040880" y="367588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257032" y="359359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229600" y="367588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0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502152" y="423367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3474720" y="431596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0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690872" y="423367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4663440" y="431596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0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879592" y="423367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5852160" y="431596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068312" y="4233672"/>
            <a:ext cx="1133856" cy="585216"/>
          </a:xfrm>
          <a:prstGeom prst="rect">
            <a:avLst/>
          </a:prstGeom>
          <a:solidFill>
            <a:srgbClr val="003D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7040880" y="431596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0E676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8257032" y="423367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8229600" y="431596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502152" y="487375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3474720" y="495604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4690872" y="487375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4663440" y="495604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0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879592" y="487375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5852160" y="495604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0</a:t>
            </a:r>
          </a:p>
        </p:txBody>
      </p:sp>
      <p:sp>
        <p:nvSpPr>
          <p:cNvPr id="63" name="Rectangle 62"/>
          <p:cNvSpPr/>
          <p:nvPr/>
        </p:nvSpPr>
        <p:spPr>
          <a:xfrm>
            <a:off x="7068312" y="4873752"/>
            <a:ext cx="1133856" cy="585216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7040880" y="495604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B95A5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65" name="Rectangle 64"/>
          <p:cNvSpPr/>
          <p:nvPr/>
        </p:nvSpPr>
        <p:spPr>
          <a:xfrm>
            <a:off x="8257032" y="4873752"/>
            <a:ext cx="1133856" cy="585216"/>
          </a:xfrm>
          <a:prstGeom prst="rect">
            <a:avLst/>
          </a:prstGeom>
          <a:solidFill>
            <a:srgbClr val="003D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8229600" y="4956048"/>
            <a:ext cx="1188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0E676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14400" y="54864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FFD700"/>
                </a:solidFill>
                <a:latin typeface="Calibri"/>
              </a:defRPr>
            </a:pPr>
            <a:r>
              <a:t>(10+20+20+10+5) ÷ 78 × 100 = 83.3% agreement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14400" y="60350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8B95A5"/>
                </a:solidFill>
                <a:latin typeface="Calibri"/>
              </a:defRPr>
            </a:pPr>
            <a:r>
              <a:t>Most disagreements are only 1 grade apart — good reliability!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FFD700"/>
                </a:solidFill>
                <a:latin typeface="Calibri"/>
              </a:defRPr>
            </a:pPr>
            <a:r>
              <a:t>Your Cheat Sheet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097280"/>
            <a:ext cx="11247120" cy="86868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1097280"/>
            <a:ext cx="73152" cy="868680"/>
          </a:xfrm>
          <a:prstGeom prst="rect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23444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00E676"/>
                </a:solidFill>
                <a:latin typeface="Calibri"/>
              </a:defRPr>
            </a:pPr>
            <a:r>
              <a:t>Sensitivity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128016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TP ÷ (TP+FN)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0" y="12801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B95A5"/>
                </a:solidFill>
                <a:latin typeface="Calibri"/>
              </a:defRPr>
            </a:pPr>
            <a:r>
              <a:t>Catches the sick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128016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E676"/>
                </a:solidFill>
                <a:latin typeface="Calibri"/>
              </a:defRPr>
            </a:pPr>
            <a:r>
              <a:t>SnNOut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148840"/>
            <a:ext cx="11247120" cy="86868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2148840"/>
            <a:ext cx="73152" cy="868680"/>
          </a:xfrm>
          <a:prstGeom prst="rect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228600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00D2D3"/>
                </a:solidFill>
                <a:latin typeface="Calibri"/>
              </a:defRPr>
            </a:pPr>
            <a:r>
              <a:t>Specificity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233172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TN ÷ (TN+FP)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0" y="233172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B95A5"/>
                </a:solidFill>
                <a:latin typeface="Calibri"/>
              </a:defRPr>
            </a:pPr>
            <a:r>
              <a:t>Clears the healthy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01200" y="23317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D2D3"/>
                </a:solidFill>
                <a:latin typeface="Calibri"/>
              </a:defRPr>
            </a:pPr>
            <a:r>
              <a:t>SpPIn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3200400"/>
            <a:ext cx="11247120" cy="86868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7200" y="3200400"/>
            <a:ext cx="73152" cy="868680"/>
          </a:xfrm>
          <a:prstGeom prst="rect">
            <a:avLst/>
          </a:prstGeom>
          <a:solidFill>
            <a:srgbClr val="FFA5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60" y="333756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A502"/>
                </a:solidFill>
                <a:latin typeface="Calibri"/>
              </a:defRPr>
            </a:pPr>
            <a:r>
              <a:t>PPV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00400" y="338328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TP ÷ (TP+FP)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338328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B95A5"/>
                </a:solidFill>
                <a:latin typeface="Calibri"/>
              </a:defRPr>
            </a:pPr>
            <a:r>
              <a:t>Positive = real?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601200" y="338328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A502"/>
                </a:solidFill>
                <a:latin typeface="Calibri"/>
              </a:defRPr>
            </a:pPr>
            <a:r>
              <a:t>↑ with prevalence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4251959"/>
            <a:ext cx="11247120" cy="86868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4251959"/>
            <a:ext cx="73152" cy="868680"/>
          </a:xfrm>
          <a:prstGeom prst="rect">
            <a:avLst/>
          </a:prstGeom>
          <a:solidFill>
            <a:srgbClr val="A29B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2960" y="4389119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A29BFE"/>
                </a:solidFill>
                <a:latin typeface="Calibri"/>
              </a:defRPr>
            </a:pPr>
            <a:r>
              <a:t>NPV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4434839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TN ÷ (TN+FN)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0" y="4434839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B95A5"/>
                </a:solidFill>
                <a:latin typeface="Calibri"/>
              </a:defRPr>
            </a:pPr>
            <a:r>
              <a:t>Negative = safe?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601200" y="4434839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A29BFE"/>
                </a:solidFill>
                <a:latin typeface="Calibri"/>
              </a:defRPr>
            </a:pPr>
            <a:r>
              <a:t>↓ with prevalence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57200" y="5303520"/>
            <a:ext cx="11247120" cy="86868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57200" y="5303520"/>
            <a:ext cx="73152" cy="868680"/>
          </a:xfrm>
          <a:prstGeom prst="rect">
            <a:avLst/>
          </a:prstGeom>
          <a:solidFill>
            <a:srgbClr val="8B95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22960" y="5440680"/>
            <a:ext cx="2286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8B95A5"/>
                </a:solidFill>
                <a:latin typeface="Calibri"/>
              </a:defRPr>
            </a:pPr>
            <a:r>
              <a:t>Reliability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00400" y="548640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(a+d) ÷ N × 100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83680" y="54864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B95A5"/>
                </a:solidFill>
                <a:latin typeface="Calibri"/>
              </a:defRPr>
            </a:pPr>
            <a:r>
              <a:t>Same result twice?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601200" y="548640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8B95A5"/>
                </a:solidFill>
                <a:latin typeface="Calibri"/>
              </a:defRPr>
            </a:pPr>
            <a:r>
              <a:t>Intra / Inter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14400" y="64008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FFFFFF"/>
                </a:solidFill>
                <a:latin typeface="Calibri"/>
              </a:defRPr>
            </a:pPr>
            <a:r>
              <a:t>Sensitivity &amp; Specificity = test property  •  PPV &amp; NPV = depend on context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47472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00D2D3"/>
                </a:solidFill>
                <a:latin typeface="Calibri"/>
              </a:defRPr>
            </a:pPr>
            <a:r>
              <a:t>Questions?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8B95A5"/>
                </a:solidFill>
                <a:latin typeface="Calibri"/>
              </a:defRPr>
            </a:pPr>
            <a:r>
              <a:t>Dr. Anas H. Alzahrani, MD, PhD, MPH</a:t>
            </a:r>
            <a:br/>
            <a:r>
              <a:t>Department of Preventive Medicine &amp; Public Health</a:t>
            </a:r>
            <a:br/>
            <a:r>
              <a:t>King Abdulaziz University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Calibri"/>
              </a:defRPr>
            </a:pPr>
            <a:r>
              <a:t>Why Does This Matter?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2286000"/>
            <a:ext cx="3291840" cy="320040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2286000"/>
            <a:ext cx="3291840" cy="54864"/>
          </a:xfrm>
          <a:prstGeom prst="rect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05840" y="2560320"/>
            <a:ext cx="2743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400" b="1">
                <a:solidFill>
                  <a:srgbClr val="00E676"/>
                </a:solidFill>
                <a:latin typeface="Calibri"/>
              </a:defRPr>
            </a:pPr>
            <a:r>
              <a:t>1 in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3657600"/>
            <a:ext cx="2743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B95A5"/>
                </a:solidFill>
                <a:latin typeface="Calibri"/>
              </a:defRPr>
            </a:pPr>
            <a:r>
              <a:t>cancers detected by screening</a:t>
            </a:r>
            <a:br/>
            <a:r>
              <a:t>are caught before symptoms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2286000"/>
            <a:ext cx="3291840" cy="320040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0" y="2286000"/>
            <a:ext cx="3291840" cy="54864"/>
          </a:xfrm>
          <a:prstGeom prst="rect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846320" y="2560320"/>
            <a:ext cx="2743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400" b="1">
                <a:solidFill>
                  <a:srgbClr val="00D2D3"/>
                </a:solidFill>
                <a:latin typeface="Calibri"/>
              </a:defRPr>
            </a:pPr>
            <a:r>
              <a:t>30%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46320" y="3657600"/>
            <a:ext cx="2743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B95A5"/>
                </a:solidFill>
                <a:latin typeface="Calibri"/>
              </a:defRPr>
            </a:pPr>
            <a:r>
              <a:t>of cervical cancer deaths</a:t>
            </a:r>
            <a:br/>
            <a:r>
              <a:t>prevented by Pap smear programs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412480" y="2286000"/>
            <a:ext cx="3291840" cy="320040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412480" y="2286000"/>
            <a:ext cx="3291840" cy="54864"/>
          </a:xfrm>
          <a:prstGeom prst="rect">
            <a:avLst/>
          </a:prstGeom>
          <a:solidFill>
            <a:srgbClr val="FF4D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0" y="2560320"/>
            <a:ext cx="2743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400" b="1">
                <a:solidFill>
                  <a:srgbClr val="FF4D4D"/>
                </a:solidFill>
                <a:latin typeface="Calibri"/>
              </a:defRPr>
            </a:pPr>
            <a:r>
              <a:t>25%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0" y="3657600"/>
            <a:ext cx="2743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B95A5"/>
                </a:solidFill>
                <a:latin typeface="Calibri"/>
              </a:defRPr>
            </a:pPr>
            <a:r>
              <a:t>of true HBV cases missed</a:t>
            </a:r>
            <a:br/>
            <a:r>
              <a:t>by a 75% sensitive test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59436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The question isn't whether to screen — it's how to do it right.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1371600"/>
            <a:ext cx="1371600" cy="320040"/>
          </a:xfrm>
          <a:prstGeom prst="rect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51560" y="1389888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0F172A"/>
                </a:solidFill>
                <a:latin typeface="Calibri"/>
              </a:defRPr>
            </a:pPr>
            <a:r>
              <a:t>DEFINITION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10058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Testing apparently healthy people</a:t>
            </a:r>
            <a:br/>
            <a:r>
              <a:t>to sort those who probably have</a:t>
            </a:r>
            <a:br/>
            <a:r>
              <a:t>a disease from those who don't.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5720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00D2D3"/>
                </a:solidFill>
                <a:latin typeface="Calibri"/>
              </a:defRPr>
            </a:pPr>
            <a:r>
              <a:t>Not a diagnosis. A flag. A starting point.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3035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B95A5"/>
                </a:solidFill>
                <a:latin typeface="Calibri"/>
              </a:defRPr>
            </a:pPr>
            <a:r>
              <a:t>Positive screen → further investigation needed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5486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FFFFFF"/>
                </a:solidFill>
                <a:latin typeface="Calibri"/>
              </a:defRPr>
            </a:pPr>
            <a:r>
              <a:t>The Screening Window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188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8B95A5"/>
                </a:solidFill>
                <a:latin typeface="Calibri"/>
              </a:defRPr>
            </a:pPr>
            <a:r>
              <a:t>Finding disease in the gap between biology and symptoms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3200400"/>
            <a:ext cx="10332720" cy="38100"/>
          </a:xfrm>
          <a:prstGeom prst="rect">
            <a:avLst/>
          </a:prstGeom>
          <a:solidFill>
            <a:srgbClr val="8B95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234440" y="3063240"/>
            <a:ext cx="274320" cy="274320"/>
          </a:xfrm>
          <a:prstGeom prst="ellipse">
            <a:avLst/>
          </a:prstGeom>
          <a:solidFill>
            <a:srgbClr val="8B95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011680"/>
            <a:ext cx="1645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8B95A5"/>
                </a:solidFill>
                <a:latin typeface="Calibri"/>
              </a:defRPr>
            </a:pPr>
            <a:r>
              <a:t>Disease</a:t>
            </a:r>
            <a:br/>
            <a:r>
              <a:t>Starts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65760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8B95A5"/>
                </a:solidFill>
                <a:latin typeface="Calibri"/>
              </a:defRPr>
            </a:pPr>
            <a:r>
              <a:t>silent</a:t>
            </a:r>
          </a:p>
        </p:txBody>
      </p:sp>
      <p:sp>
        <p:nvSpPr>
          <p:cNvPr id="8" name="Oval 7"/>
          <p:cNvSpPr/>
          <p:nvPr/>
        </p:nvSpPr>
        <p:spPr>
          <a:xfrm>
            <a:off x="3977640" y="3063240"/>
            <a:ext cx="274320" cy="274320"/>
          </a:xfrm>
          <a:prstGeom prst="ellipse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383280" y="2011680"/>
            <a:ext cx="1645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00E676"/>
                </a:solidFill>
                <a:latin typeface="Calibri"/>
              </a:defRPr>
            </a:pPr>
            <a:r>
              <a:t>Detectable</a:t>
            </a:r>
            <a:br/>
            <a:r>
              <a:t>by Screen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0" y="365760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8B95A5"/>
                </a:solidFill>
                <a:latin typeface="Calibri"/>
              </a:defRPr>
            </a:pPr>
            <a:r>
              <a:t>OUR WINDOW</a:t>
            </a:r>
          </a:p>
        </p:txBody>
      </p:sp>
      <p:sp>
        <p:nvSpPr>
          <p:cNvPr id="11" name="Oval 10"/>
          <p:cNvSpPr/>
          <p:nvPr/>
        </p:nvSpPr>
        <p:spPr>
          <a:xfrm>
            <a:off x="7178040" y="3063240"/>
            <a:ext cx="274320" cy="274320"/>
          </a:xfrm>
          <a:prstGeom prst="ellipse">
            <a:avLst/>
          </a:prstGeom>
          <a:solidFill>
            <a:srgbClr val="FFA5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0" y="2011680"/>
            <a:ext cx="1645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A502"/>
                </a:solidFill>
                <a:latin typeface="Calibri"/>
              </a:defRPr>
            </a:pPr>
            <a:r>
              <a:t>Symptoms</a:t>
            </a:r>
            <a:br/>
            <a:r>
              <a:t>Appear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365760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8B95A5"/>
                </a:solidFill>
                <a:latin typeface="Calibri"/>
              </a:defRPr>
            </a:pPr>
            <a:r>
              <a:t>too late for screening</a:t>
            </a:r>
          </a:p>
        </p:txBody>
      </p:sp>
      <p:sp>
        <p:nvSpPr>
          <p:cNvPr id="14" name="Oval 13"/>
          <p:cNvSpPr/>
          <p:nvPr/>
        </p:nvSpPr>
        <p:spPr>
          <a:xfrm>
            <a:off x="9921240" y="3063240"/>
            <a:ext cx="274320" cy="274320"/>
          </a:xfrm>
          <a:prstGeom prst="ellipse">
            <a:avLst/>
          </a:prstGeom>
          <a:solidFill>
            <a:srgbClr val="FF4D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326880" y="2011680"/>
            <a:ext cx="16459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 b="1">
                <a:solidFill>
                  <a:srgbClr val="FF4D4D"/>
                </a:solidFill>
                <a:latin typeface="Calibri"/>
              </a:defRPr>
            </a:pPr>
            <a:r>
              <a:t>Outcome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114800" y="2926080"/>
            <a:ext cx="3200400" cy="548640"/>
          </a:xfrm>
          <a:prstGeom prst="rect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114800" y="3227832"/>
            <a:ext cx="3200400" cy="38100"/>
          </a:xfrm>
          <a:prstGeom prst="rect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286000" y="5029200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Calibri"/>
              </a:defRPr>
            </a:pPr>
            <a:r>
              <a:t>Screening only works if this window is long enough</a:t>
            </a:r>
            <a:br/>
            <a:r>
              <a:t>for early treatment to actually change the outcome.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5486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Calibri"/>
              </a:defRPr>
            </a:pPr>
            <a:r>
              <a:t>Screening ≠ Diagnosis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645920"/>
            <a:ext cx="5303520" cy="438912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1645920"/>
            <a:ext cx="5303520" cy="54864"/>
          </a:xfrm>
          <a:prstGeom prst="rect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92024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D2D3"/>
                </a:solidFill>
                <a:latin typeface="Calibri"/>
              </a:defRPr>
            </a:pPr>
            <a:r>
              <a:t>Screening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743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→  Healthy populations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38328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→  Quick &amp; cheap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0233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→  Sorts — doesn't confirm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6634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→  Pap smear, Mammography, FOBT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1645920"/>
            <a:ext cx="5303520" cy="438912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400800" y="1645920"/>
            <a:ext cx="5303520" cy="54864"/>
          </a:xfrm>
          <a:prstGeom prst="rect">
            <a:avLst/>
          </a:prstGeom>
          <a:solidFill>
            <a:srgbClr val="FFA5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0" y="192024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A502"/>
                </a:solidFill>
                <a:latin typeface="Calibri"/>
              </a:defRPr>
            </a:pPr>
            <a:r>
              <a:t>Diagnostic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0" y="27432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→  Symptomatic patients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0" y="338328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→  Expensive &amp; invasive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8000" y="40233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→  Confirms disease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0" y="46634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→  Biopsy, PCR, Angiography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Calibri"/>
              </a:defRPr>
            </a:pPr>
            <a:r>
              <a:t>The 2×2 Table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8B95A5"/>
                </a:solidFill>
                <a:latin typeface="Calibri"/>
              </a:defRPr>
            </a:pPr>
            <a:r>
              <a:t>Everything you need to evaluate a screening test comes from four cells.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86200" y="109728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4D4D"/>
                </a:solidFill>
                <a:latin typeface="Calibri"/>
              </a:defRPr>
            </a:pPr>
            <a:r>
              <a:t>Disease +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86600" y="109728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00E676"/>
                </a:solidFill>
                <a:latin typeface="Calibri"/>
              </a:defRPr>
            </a:pPr>
            <a:r>
              <a:t>Disease −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1">
                <a:solidFill>
                  <a:srgbClr val="00D2D3"/>
                </a:solidFill>
                <a:latin typeface="Calibri"/>
              </a:defRPr>
            </a:pPr>
            <a:r>
              <a:t>Test +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20624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800" b="1">
                <a:solidFill>
                  <a:srgbClr val="8B95A5"/>
                </a:solidFill>
                <a:latin typeface="Calibri"/>
              </a:defRPr>
            </a:pPr>
            <a:r>
              <a:t>Test −</a:t>
            </a:r>
          </a:p>
        </p:txBody>
      </p:sp>
      <p:sp>
        <p:nvSpPr>
          <p:cNvPr id="8" name="Rectangle 7"/>
          <p:cNvSpPr/>
          <p:nvPr/>
        </p:nvSpPr>
        <p:spPr>
          <a:xfrm>
            <a:off x="2377440" y="1920240"/>
            <a:ext cx="3017520" cy="164592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377440" y="1920240"/>
            <a:ext cx="3017520" cy="45720"/>
          </a:xfrm>
          <a:prstGeom prst="rect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60320" y="2103120"/>
            <a:ext cx="914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E676"/>
                </a:solidFill>
                <a:latin typeface="Calibri"/>
              </a:defRPr>
            </a:pPr>
            <a:r>
              <a:t>TP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74720" y="2103120"/>
            <a:ext cx="1828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Calibri"/>
              </a:defRPr>
            </a:pPr>
            <a:r>
              <a:t>True</a:t>
            </a:r>
            <a:br/>
            <a:r>
              <a:t>Positive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60320" y="29260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B95A5"/>
                </a:solidFill>
                <a:latin typeface="Calibri"/>
              </a:defRPr>
            </a:pPr>
            <a:r>
              <a:t>✓ Caught it!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577840" y="1920240"/>
            <a:ext cx="3017520" cy="164592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577840" y="1920240"/>
            <a:ext cx="3017520" cy="45720"/>
          </a:xfrm>
          <a:prstGeom prst="rect">
            <a:avLst/>
          </a:prstGeom>
          <a:solidFill>
            <a:srgbClr val="FFA5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760720" y="2103120"/>
            <a:ext cx="914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A502"/>
                </a:solidFill>
                <a:latin typeface="Calibri"/>
              </a:defRPr>
            </a:pPr>
            <a:r>
              <a:t>FP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75120" y="2103120"/>
            <a:ext cx="1828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Calibri"/>
              </a:defRPr>
            </a:pPr>
            <a:r>
              <a:t>False</a:t>
            </a:r>
            <a:br/>
            <a:r>
              <a:t>Positive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60720" y="29260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B95A5"/>
                </a:solidFill>
                <a:latin typeface="Calibri"/>
              </a:defRPr>
            </a:pPr>
            <a:r>
              <a:t>⚠ False alarm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77440" y="3749040"/>
            <a:ext cx="3017520" cy="164592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2377440" y="3749040"/>
            <a:ext cx="3017520" cy="45720"/>
          </a:xfrm>
          <a:prstGeom prst="rect">
            <a:avLst/>
          </a:prstGeom>
          <a:solidFill>
            <a:srgbClr val="FF4D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560320" y="3931920"/>
            <a:ext cx="914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4D4D"/>
                </a:solidFill>
                <a:latin typeface="Calibri"/>
              </a:defRPr>
            </a:pPr>
            <a:r>
              <a:t>FN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74720" y="3931920"/>
            <a:ext cx="1828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Calibri"/>
              </a:defRPr>
            </a:pPr>
            <a:r>
              <a:t>False</a:t>
            </a:r>
            <a:br/>
            <a:r>
              <a:t>Negative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560320" y="47548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B95A5"/>
                </a:solidFill>
                <a:latin typeface="Calibri"/>
              </a:defRPr>
            </a:pPr>
            <a:r>
              <a:t>✗ Missed!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577840" y="3749040"/>
            <a:ext cx="3017520" cy="164592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5577840" y="3749040"/>
            <a:ext cx="3017520" cy="45720"/>
          </a:xfrm>
          <a:prstGeom prst="rect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760720" y="3931920"/>
            <a:ext cx="914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0D2D3"/>
                </a:solidFill>
                <a:latin typeface="Calibri"/>
              </a:defRPr>
            </a:pPr>
            <a:r>
              <a:t>TN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75120" y="3931920"/>
            <a:ext cx="1828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Calibri"/>
              </a:defRPr>
            </a:pPr>
            <a:r>
              <a:t>True</a:t>
            </a:r>
            <a:br/>
            <a:r>
              <a:t>Negative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760720" y="47548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B95A5"/>
                </a:solidFill>
                <a:latin typeface="Calibri"/>
              </a:defRPr>
            </a:pPr>
            <a:r>
              <a:t>✓ Correctly clear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48640"/>
            <a:ext cx="1481328" cy="320040"/>
          </a:xfrm>
          <a:prstGeom prst="rect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51560" y="566928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0F172A"/>
                </a:solidFill>
                <a:latin typeface="Calibri"/>
              </a:defRPr>
            </a:pPr>
            <a:r>
              <a:t>SENSITIVITY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09728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Can the test find the sick?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5603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8B95A5"/>
                </a:solidFill>
                <a:latin typeface="Calibri"/>
              </a:defRPr>
            </a:pPr>
            <a:r>
              <a:t>Out of all people who actually HAVE the disease...</a:t>
            </a:r>
          </a:p>
        </p:txBody>
      </p:sp>
      <p:sp>
        <p:nvSpPr>
          <p:cNvPr id="6" name="Oval 5"/>
          <p:cNvSpPr/>
          <p:nvPr/>
        </p:nvSpPr>
        <p:spPr>
          <a:xfrm>
            <a:off x="1371600" y="3291840"/>
            <a:ext cx="640080" cy="640080"/>
          </a:xfrm>
          <a:prstGeom prst="ellipse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5087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8" name="Oval 7"/>
          <p:cNvSpPr/>
          <p:nvPr/>
        </p:nvSpPr>
        <p:spPr>
          <a:xfrm>
            <a:off x="2286000" y="3291840"/>
            <a:ext cx="640080" cy="640080"/>
          </a:xfrm>
          <a:prstGeom prst="ellipse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4231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0" name="Oval 9"/>
          <p:cNvSpPr/>
          <p:nvPr/>
        </p:nvSpPr>
        <p:spPr>
          <a:xfrm>
            <a:off x="3200400" y="3291840"/>
            <a:ext cx="640080" cy="640080"/>
          </a:xfrm>
          <a:prstGeom prst="ellipse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375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2" name="Oval 11"/>
          <p:cNvSpPr/>
          <p:nvPr/>
        </p:nvSpPr>
        <p:spPr>
          <a:xfrm>
            <a:off x="4114800" y="3291840"/>
            <a:ext cx="640080" cy="640080"/>
          </a:xfrm>
          <a:prstGeom prst="ellipse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2519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4" name="Oval 13"/>
          <p:cNvSpPr/>
          <p:nvPr/>
        </p:nvSpPr>
        <p:spPr>
          <a:xfrm>
            <a:off x="5029200" y="3291840"/>
            <a:ext cx="640080" cy="640080"/>
          </a:xfrm>
          <a:prstGeom prst="ellipse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663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6" name="Oval 15"/>
          <p:cNvSpPr/>
          <p:nvPr/>
        </p:nvSpPr>
        <p:spPr>
          <a:xfrm>
            <a:off x="5943600" y="3291840"/>
            <a:ext cx="640080" cy="640080"/>
          </a:xfrm>
          <a:prstGeom prst="ellipse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0807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8" name="Oval 17"/>
          <p:cNvSpPr/>
          <p:nvPr/>
        </p:nvSpPr>
        <p:spPr>
          <a:xfrm>
            <a:off x="6858000" y="3291840"/>
            <a:ext cx="640080" cy="640080"/>
          </a:xfrm>
          <a:prstGeom prst="ellipse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9951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20" name="Oval 19"/>
          <p:cNvSpPr/>
          <p:nvPr/>
        </p:nvSpPr>
        <p:spPr>
          <a:xfrm>
            <a:off x="7772400" y="3291840"/>
            <a:ext cx="640080" cy="640080"/>
          </a:xfrm>
          <a:prstGeom prst="ellipse">
            <a:avLst/>
          </a:prstGeom>
          <a:solidFill>
            <a:srgbClr val="00E6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9095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22" name="Oval 21"/>
          <p:cNvSpPr/>
          <p:nvPr/>
        </p:nvSpPr>
        <p:spPr>
          <a:xfrm>
            <a:off x="8686800" y="3291840"/>
            <a:ext cx="640080" cy="640080"/>
          </a:xfrm>
          <a:prstGeom prst="ellipse">
            <a:avLst/>
          </a:prstGeom>
          <a:solidFill>
            <a:srgbClr val="FF4D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8239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✗</a:t>
            </a:r>
          </a:p>
        </p:txBody>
      </p:sp>
      <p:sp>
        <p:nvSpPr>
          <p:cNvPr id="24" name="Oval 23"/>
          <p:cNvSpPr/>
          <p:nvPr/>
        </p:nvSpPr>
        <p:spPr>
          <a:xfrm>
            <a:off x="9601200" y="3291840"/>
            <a:ext cx="640080" cy="640080"/>
          </a:xfrm>
          <a:prstGeom prst="ellipse">
            <a:avLst/>
          </a:prstGeom>
          <a:solidFill>
            <a:srgbClr val="FF4D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383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✗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71600" y="411480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E676"/>
                </a:solidFill>
                <a:latin typeface="Calibri"/>
              </a:defRPr>
            </a:pPr>
            <a:r>
              <a:t>Caught by test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0" y="411480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4D4D"/>
                </a:solidFill>
                <a:latin typeface="Calibri"/>
              </a:defRPr>
            </a:pPr>
            <a:r>
              <a:t>Missed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14400" y="4846320"/>
            <a:ext cx="10332720" cy="164592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371600" y="50292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00D2D3"/>
                </a:solidFill>
                <a:latin typeface="Calibri"/>
              </a:defRPr>
            </a:pPr>
            <a:r>
              <a:t>Sensitivity = TP ÷ (TP + FN)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371600" y="56692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8B95A5"/>
                </a:solidFill>
                <a:latin typeface="Calibri"/>
              </a:defRPr>
            </a:pPr>
            <a:r>
              <a:t>High sensitivity → fewer missed cases  •  SnNOut: Sensitive Negative rules OUT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48640"/>
            <a:ext cx="1481328" cy="320040"/>
          </a:xfrm>
          <a:prstGeom prst="rect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51560" y="566928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0F172A"/>
                </a:solidFill>
                <a:latin typeface="Calibri"/>
              </a:defRPr>
            </a:pPr>
            <a:r>
              <a:t>SPECIFICITY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09728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Can the test clear the healthy?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5603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8B95A5"/>
                </a:solidFill>
                <a:latin typeface="Calibri"/>
              </a:defRPr>
            </a:pPr>
            <a:r>
              <a:t>Out of all people who DON'T have the disease...</a:t>
            </a:r>
          </a:p>
        </p:txBody>
      </p:sp>
      <p:sp>
        <p:nvSpPr>
          <p:cNvPr id="6" name="Oval 5"/>
          <p:cNvSpPr/>
          <p:nvPr/>
        </p:nvSpPr>
        <p:spPr>
          <a:xfrm>
            <a:off x="1371600" y="3291840"/>
            <a:ext cx="640080" cy="640080"/>
          </a:xfrm>
          <a:prstGeom prst="ellipse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5087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8" name="Oval 7"/>
          <p:cNvSpPr/>
          <p:nvPr/>
        </p:nvSpPr>
        <p:spPr>
          <a:xfrm>
            <a:off x="2286000" y="3291840"/>
            <a:ext cx="640080" cy="640080"/>
          </a:xfrm>
          <a:prstGeom prst="ellipse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4231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0" name="Oval 9"/>
          <p:cNvSpPr/>
          <p:nvPr/>
        </p:nvSpPr>
        <p:spPr>
          <a:xfrm>
            <a:off x="3200400" y="3291840"/>
            <a:ext cx="640080" cy="640080"/>
          </a:xfrm>
          <a:prstGeom prst="ellipse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375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2" name="Oval 11"/>
          <p:cNvSpPr/>
          <p:nvPr/>
        </p:nvSpPr>
        <p:spPr>
          <a:xfrm>
            <a:off x="4114800" y="3291840"/>
            <a:ext cx="640080" cy="640080"/>
          </a:xfrm>
          <a:prstGeom prst="ellipse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2519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4" name="Oval 13"/>
          <p:cNvSpPr/>
          <p:nvPr/>
        </p:nvSpPr>
        <p:spPr>
          <a:xfrm>
            <a:off x="5029200" y="3291840"/>
            <a:ext cx="640080" cy="640080"/>
          </a:xfrm>
          <a:prstGeom prst="ellipse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663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6" name="Oval 15"/>
          <p:cNvSpPr/>
          <p:nvPr/>
        </p:nvSpPr>
        <p:spPr>
          <a:xfrm>
            <a:off x="5943600" y="3291840"/>
            <a:ext cx="640080" cy="640080"/>
          </a:xfrm>
          <a:prstGeom prst="ellipse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0807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18" name="Oval 17"/>
          <p:cNvSpPr/>
          <p:nvPr/>
        </p:nvSpPr>
        <p:spPr>
          <a:xfrm>
            <a:off x="6858000" y="3291840"/>
            <a:ext cx="640080" cy="640080"/>
          </a:xfrm>
          <a:prstGeom prst="ellipse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9951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20" name="Oval 19"/>
          <p:cNvSpPr/>
          <p:nvPr/>
        </p:nvSpPr>
        <p:spPr>
          <a:xfrm>
            <a:off x="7772400" y="3291840"/>
            <a:ext cx="640080" cy="640080"/>
          </a:xfrm>
          <a:prstGeom prst="ellipse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9095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22" name="Oval 21"/>
          <p:cNvSpPr/>
          <p:nvPr/>
        </p:nvSpPr>
        <p:spPr>
          <a:xfrm>
            <a:off x="8686800" y="3291840"/>
            <a:ext cx="640080" cy="640080"/>
          </a:xfrm>
          <a:prstGeom prst="ellipse">
            <a:avLst/>
          </a:prstGeom>
          <a:solidFill>
            <a:srgbClr val="00D2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8239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✓</a:t>
            </a:r>
          </a:p>
        </p:txBody>
      </p:sp>
      <p:sp>
        <p:nvSpPr>
          <p:cNvPr id="24" name="Oval 23"/>
          <p:cNvSpPr/>
          <p:nvPr/>
        </p:nvSpPr>
        <p:spPr>
          <a:xfrm>
            <a:off x="9601200" y="3291840"/>
            <a:ext cx="640080" cy="640080"/>
          </a:xfrm>
          <a:prstGeom prst="ellipse">
            <a:avLst/>
          </a:prstGeom>
          <a:solidFill>
            <a:srgbClr val="FFA5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38360" y="33832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0F172A"/>
                </a:solidFill>
                <a:latin typeface="Calibri"/>
              </a:defRPr>
            </a:pPr>
            <a:r>
              <a:t>!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71600" y="411480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00D2D3"/>
                </a:solidFill>
                <a:latin typeface="Calibri"/>
              </a:defRPr>
            </a:pPr>
            <a:r>
              <a:t>Correctly cleared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601200" y="411480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A502"/>
                </a:solidFill>
                <a:latin typeface="Calibri"/>
              </a:defRPr>
            </a:pPr>
            <a:r>
              <a:t>False alarm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14400" y="4846320"/>
            <a:ext cx="10332720" cy="164592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371600" y="50292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00D2D3"/>
                </a:solidFill>
                <a:latin typeface="Calibri"/>
              </a:defRPr>
            </a:pPr>
            <a:r>
              <a:t>Specificity = TN ÷ (TN + FP)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371600" y="566928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00" b="0">
                <a:solidFill>
                  <a:srgbClr val="8B95A5"/>
                </a:solidFill>
                <a:latin typeface="Calibri"/>
              </a:defRPr>
            </a:pPr>
            <a:r>
              <a:t>High specificity → fewer false alarms  •  SpPIn: Specific Positive rules IN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FFFFFF"/>
                </a:solidFill>
                <a:latin typeface="Calibri"/>
              </a:defRPr>
            </a:pPr>
            <a:r>
              <a:t>The Patient's Real Questions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645920"/>
            <a:ext cx="5303520" cy="228600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1645920"/>
            <a:ext cx="5303520" cy="54864"/>
          </a:xfrm>
          <a:prstGeom prst="rect">
            <a:avLst/>
          </a:prstGeom>
          <a:solidFill>
            <a:srgbClr val="FFA50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A502"/>
                </a:solidFill>
                <a:latin typeface="Calibri"/>
              </a:defRPr>
            </a:pPr>
            <a:r>
              <a:t>PPV — Positive Predictive Value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4572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"My test is positive.</a:t>
            </a:r>
            <a:br/>
            <a:r>
              <a:t>Do I actually have it?"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47472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2D3"/>
                </a:solidFill>
                <a:latin typeface="Calibri"/>
              </a:defRPr>
            </a:pPr>
            <a:r>
              <a:t>PPV = TP ÷ (TP + FP)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645920"/>
            <a:ext cx="5303520" cy="2286000"/>
          </a:xfrm>
          <a:prstGeom prst="rect">
            <a:avLst/>
          </a:prstGeom>
          <a:solidFill>
            <a:srgbClr val="2A35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400800" y="1645920"/>
            <a:ext cx="5303520" cy="54864"/>
          </a:xfrm>
          <a:prstGeom prst="rect">
            <a:avLst/>
          </a:prstGeom>
          <a:solidFill>
            <a:srgbClr val="A29B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858000" y="18288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A29BFE"/>
                </a:solidFill>
                <a:latin typeface="Calibri"/>
              </a:defRPr>
            </a:pPr>
            <a:r>
              <a:t>NPV — Negative Predictive Value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0" y="2377440"/>
            <a:ext cx="4572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"My test is negative.</a:t>
            </a:r>
            <a:br/>
            <a:r>
              <a:t>Am I really safe?"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0" y="347472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00D2D3"/>
                </a:solidFill>
                <a:latin typeface="Calibri"/>
              </a:defRPr>
            </a:pPr>
            <a:r>
              <a:t>NPV = TN ÷ (TN + FN)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4389120"/>
            <a:ext cx="11247120" cy="2011680"/>
          </a:xfrm>
          <a:prstGeom prst="rect">
            <a:avLst/>
          </a:prstGeom>
          <a:solidFill>
            <a:srgbClr val="2A15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4389120"/>
            <a:ext cx="11247120" cy="54864"/>
          </a:xfrm>
          <a:prstGeom prst="rect">
            <a:avLst/>
          </a:prstGeom>
          <a:solidFill>
            <a:srgbClr val="FF4D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45720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4D4D"/>
                </a:solidFill>
                <a:latin typeface="Calibri"/>
              </a:defRPr>
            </a:pPr>
            <a:r>
              <a:t>⚠  The Prevalence Trap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512064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Calibri"/>
              </a:defRPr>
            </a:pPr>
            <a:r>
              <a:t>Sensitivity and specificity are fixed properties of the test.</a:t>
            </a:r>
            <a:br/>
            <a:r>
              <a:t>PPV and NPV CHANGE with disease prevalence.</a:t>
            </a:r>
            <a:br/>
            <a:r>
              <a:t>Low prevalence → even great tests produce mostly false positives!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